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56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7" r:id="rId17"/>
    <p:sldId id="273" r:id="rId18"/>
    <p:sldId id="276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4063F-C976-49EA-B06E-A555410D2839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DF456-0D65-44FA-B69D-C0B9C7136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2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DF456-0D65-44FA-B69D-C0B9C713600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1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4794-7F98-4BD5-A989-BEE5DE484ED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4602-38A6-4A3C-AEEB-898358F2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9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4794-7F98-4BD5-A989-BEE5DE484ED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4602-38A6-4A3C-AEEB-898358F2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5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4794-7F98-4BD5-A989-BEE5DE484ED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4602-38A6-4A3C-AEEB-898358F2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8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4794-7F98-4BD5-A989-BEE5DE484ED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4602-38A6-4A3C-AEEB-898358F2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7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4794-7F98-4BD5-A989-BEE5DE484ED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4602-38A6-4A3C-AEEB-898358F2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0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4794-7F98-4BD5-A989-BEE5DE484ED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4602-38A6-4A3C-AEEB-898358F2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5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4794-7F98-4BD5-A989-BEE5DE484ED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4602-38A6-4A3C-AEEB-898358F2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1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4794-7F98-4BD5-A989-BEE5DE484ED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4602-38A6-4A3C-AEEB-898358F2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5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4794-7F98-4BD5-A989-BEE5DE484ED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4602-38A6-4A3C-AEEB-898358F2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5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4794-7F98-4BD5-A989-BEE5DE484ED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4602-38A6-4A3C-AEEB-898358F2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6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4794-7F98-4BD5-A989-BEE5DE484ED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4602-38A6-4A3C-AEEB-898358F2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5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D4794-7F98-4BD5-A989-BEE5DE484EDA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E4602-38A6-4A3C-AEEB-898358F2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0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ru.wikipedia.org/wiki/1822_%D0%B3%D0%BE%D0%B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46_%D0%B3%D0%BE%D0%B4" TargetMode="External"/><Relationship Id="rId13" Type="http://schemas.openxmlformats.org/officeDocument/2006/relationships/hyperlink" Target="https://ru.wikipedia.org/w/index.php?title=%D0%9A%D0%BE%D0%BC%D0%B8%D1%82%D0%B5%D1%82_%D0%BF%D0%BE_%D0%BD%D0%B0%D0%B1%D0%BB%D1%8E%D0%B4%D0%B5%D0%BD%D0%B8%D1%8E_%D0%B7%D0%B0_%D0%B1%D0%B5%D0%B7%D0%BE%D0%BF%D0%B0%D1%81%D0%BD%D1%8B%D0%BC_%D0%B2%D0%B5%D0%B4%D0%B5%D0%BD%D0%B8%D0%B5%D0%BC_%D1%80%D0%B0%D0%B1%D0%BE%D1%82_%D0%B2_%D0%BF%D1%80%D0%BE%D0%BC%D1%8B%D1%88%D0%BB%D0%B5%D0%BD%D0%BD%D0%BE%D1%81%D1%82%D0%B8_%D0%B8_%D0%B3%D0%BE%D1%80%D0%BD%D0%BE%D0%BC%D1%83_%D0%BD%D0%B0%D0%B4%D0%B7%D0%BE%D1%80%D1%83_%D0%BF%D1%80%D0%B8_%D0%A1%D0%BE%D0%B2%D0%B5%D1%82%D0%B5_%D0%BC%D0%B8%D0%BD%D0%B8%D1%81%D1%82%D1%80%D0%BE%D0%B2_%D0%A1%D0%A1%D0%A1%D0%A0&amp;action=edit&amp;redlink=1" TargetMode="External"/><Relationship Id="rId18" Type="http://schemas.openxmlformats.org/officeDocument/2006/relationships/hyperlink" Target="https://ru.wikipedia.org/wiki/10_%D0%BC%D0%B0%D1%8F" TargetMode="External"/><Relationship Id="rId3" Type="http://schemas.openxmlformats.org/officeDocument/2006/relationships/hyperlink" Target="https://ru.wikipedia.org/wiki/1908" TargetMode="External"/><Relationship Id="rId7" Type="http://schemas.openxmlformats.org/officeDocument/2006/relationships/hyperlink" Target="https://ru.wikipedia.org/wiki/19_%D1%8F%D0%BD%D0%B2%D0%B0%D1%80%D1%8F" TargetMode="External"/><Relationship Id="rId12" Type="http://schemas.openxmlformats.org/officeDocument/2006/relationships/hyperlink" Target="https://ru.wikipedia.org/wiki/1948_%D0%B3%D0%BE%D0%B4" TargetMode="External"/><Relationship Id="rId17" Type="http://schemas.openxmlformats.org/officeDocument/2006/relationships/hyperlink" Target="https://ru.wikipedia.org/wiki/1955_%D0%B3%D0%BE%D0%B4" TargetMode="External"/><Relationship Id="rId2" Type="http://schemas.openxmlformats.org/officeDocument/2006/relationships/hyperlink" Target="https://ru.wikipedia.org/wiki/22_%D0%B0%D0%BF%D1%80%D0%B5%D0%BB%D1%8F" TargetMode="External"/><Relationship Id="rId16" Type="http://schemas.openxmlformats.org/officeDocument/2006/relationships/hyperlink" Target="https://ru.wikipedia.org/wiki/2_%D0%BC%D0%B0%D1%80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hyperlink" Target="https://ru.wikipedia.org/wiki/28_%D0%B4%D0%B5%D0%BA%D0%B0%D0%B1%D1%80%D1%8F" TargetMode="External"/><Relationship Id="rId5" Type="http://schemas.openxmlformats.org/officeDocument/2006/relationships/hyperlink" Target="https://ru.wikipedia.org/wiki/2001" TargetMode="External"/><Relationship Id="rId15" Type="http://schemas.openxmlformats.org/officeDocument/2006/relationships/hyperlink" Target="https://ru.wikipedia.org/wiki/1954_%D0%B3%D0%BE%D0%B4" TargetMode="External"/><Relationship Id="rId10" Type="http://schemas.openxmlformats.org/officeDocument/2006/relationships/hyperlink" Target="https://ru.wikipedia.org/wiki/19_%D0%BC%D0%B0%D1%80%D1%82%D0%B0" TargetMode="External"/><Relationship Id="rId19" Type="http://schemas.openxmlformats.org/officeDocument/2006/relationships/hyperlink" Target="https://ru.wikipedia.org/wiki/1957_%D0%B3%D0%BE%D0%B4" TargetMode="External"/><Relationship Id="rId4" Type="http://schemas.openxmlformats.org/officeDocument/2006/relationships/hyperlink" Target="https://ru.wikipedia.org/wiki/17_%D0%BE%D0%BA%D1%82%D1%8F%D0%B1%D1%80%D1%8F" TargetMode="External"/><Relationship Id="rId9" Type="http://schemas.openxmlformats.org/officeDocument/2006/relationships/hyperlink" Target="https://ru.wikipedia.org/wiki/15_%D0%BC%D0%B0%D1%80%D1%82%D0%B0" TargetMode="External"/><Relationship Id="rId14" Type="http://schemas.openxmlformats.org/officeDocument/2006/relationships/hyperlink" Target="https://ru.wikipedia.org/wiki/%D0%98%D1%8E%D0%BB%D1%8C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49_%D0%B3%D0%BE%D0%B4" TargetMode="External"/><Relationship Id="rId13" Type="http://schemas.openxmlformats.org/officeDocument/2006/relationships/hyperlink" Target="https://ru.wikipedia.org/wiki/%D0%92%D0%BB%D0%B0%D0%B4%D0%B8%D0%BC%D0%B8%D1%80_%D0%98%D0%BB%D1%8C%D0%B8%D1%87_%D0%9B%D0%B5%D0%BD%D0%B8%D0%BD" TargetMode="External"/><Relationship Id="rId3" Type="http://schemas.openxmlformats.org/officeDocument/2006/relationships/hyperlink" Target="https://ru.wikipedia.org/wiki/1882_%D0%B3%D0%BE%D0%B4" TargetMode="External"/><Relationship Id="rId7" Type="http://schemas.openxmlformats.org/officeDocument/2006/relationships/hyperlink" Target="https://ru.wikipedia.org/wiki/2_%D0%B8%D1%8E%D0%BB%D1%8F" TargetMode="External"/><Relationship Id="rId12" Type="http://schemas.openxmlformats.org/officeDocument/2006/relationships/image" Target="../media/image20.jpeg"/><Relationship Id="rId17" Type="http://schemas.openxmlformats.org/officeDocument/2006/relationships/hyperlink" Target="https://ru.wikipedia.org/wiki/%D0%9C%D0%B0%D0%B2%D0%B7%D0%BE%D0%BB%D0%B5%D0%B9_%D0%9B%D0%B5%D0%BD%D0%B8%D0%BD%D0%B0" TargetMode="External"/><Relationship Id="rId2" Type="http://schemas.openxmlformats.org/officeDocument/2006/relationships/hyperlink" Target="https://ru.wikipedia.org/wiki/18_%D0%B8%D1%8E%D0%BD%D1%8F" TargetMode="External"/><Relationship Id="rId16" Type="http://schemas.openxmlformats.org/officeDocument/2006/relationships/hyperlink" Target="https://ru.wikipedia.org/wiki/%D0%A1%D0%BE%D1%84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D%D1%8F%D0%B6%D0%B5%D1%81%D1%82%D0%B2%D0%BE_%D0%91%D0%BE%D0%BB%D0%B3%D0%B0%D1%80%D0%B8%D1%8F" TargetMode="External"/><Relationship Id="rId11" Type="http://schemas.openxmlformats.org/officeDocument/2006/relationships/hyperlink" Target="https://ru.wikipedia.org/wiki/%D0%A1%D0%A1%D0%A1%D0%A0" TargetMode="External"/><Relationship Id="rId5" Type="http://schemas.openxmlformats.org/officeDocument/2006/relationships/hyperlink" Target="https://ru.wikipedia.org/wiki/%D0%9F%D0%B5%D1%80%D0%BD%D0%B8%D0%BA%D1%81%D0%BA%D0%B0%D1%8F_%D0%BE%D0%B1%D0%BB%D0%B0%D1%81%D1%82%D1%8C" TargetMode="External"/><Relationship Id="rId15" Type="http://schemas.openxmlformats.org/officeDocument/2006/relationships/hyperlink" Target="https://ru.wikipedia.org/wiki/%D0%9C%D0%B0%D0%B2%D0%B7%D0%BE%D0%BB%D0%B5%D0%B9_%D0%93%D0%B5%D0%BE%D1%80%D0%B3%D0%B8%D1%8F_%D0%94%D0%B8%D0%BC%D0%B8%D1%82%D1%80%D0%BE%D0%B2%D0%B0" TargetMode="External"/><Relationship Id="rId10" Type="http://schemas.openxmlformats.org/officeDocument/2006/relationships/hyperlink" Target="https://ru.wikipedia.org/wiki/%D0%9C%D0%BE%D1%81%D0%BA%D0%BE%D0%B2%D1%81%D0%BA%D0%B0%D1%8F_%D0%BE%D0%B1%D0%BB%D0%B0%D1%81%D1%82%D1%8C" TargetMode="External"/><Relationship Id="rId4" Type="http://schemas.openxmlformats.org/officeDocument/2006/relationships/hyperlink" Target="https://ru.wikipedia.org/wiki/%D0%9A%D0%BE%D0%B2%D0%B0%D1%87%D0%B5%D0%B2%D1%86%D0%B8_(%D0%9F%D0%B5%D1%80%D0%BD%D0%B8%D0%BA)" TargetMode="External"/><Relationship Id="rId9" Type="http://schemas.openxmlformats.org/officeDocument/2006/relationships/hyperlink" Target="https://ru.wikipedia.org/wiki/%D0%91%D0%B0%D1%80%D0%B2%D0%B8%D1%85%D0%B0" TargetMode="External"/><Relationship Id="rId14" Type="http://schemas.openxmlformats.org/officeDocument/2006/relationships/hyperlink" Target="https://ru.wikipedia.org/wiki/%D0%A1%D0%BE%D1%86%D0%B8%D0%B0%D0%BB%D0%B8%D0%B7%D0%BC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text=%D0%A1%D0%B5%D0%BD%D0%BD%D0%B5%D0%BD%D1%81%D0%BA%D0%B8%D0%B9%20%D1%80%D0%B0%D0%B9%D0%BE%D0%BD&amp;lr=64&amp;nomisspell=1&amp;ento=0oCglydXcxNzg0MDgYAlzs8FI" TargetMode="External"/><Relationship Id="rId2" Type="http://schemas.openxmlformats.org/officeDocument/2006/relationships/hyperlink" Target="https://yandex.ru/search/?text=%D0%9E%D1%81%D1%82%D0%B0%D1%88%D0%BA%D0%BE%D0%B2&amp;lr=64&amp;nomisspell=1&amp;ento=0oCghydXc4NTM3MBgCVCGUZ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05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ru.wikipedia.org/wiki/18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mstu.ru/" TargetMode="External"/><Relationship Id="rId5" Type="http://schemas.openxmlformats.org/officeDocument/2006/relationships/hyperlink" Target="https://ru.wikipedia.org/wiki/%D0%A0%D0%BE%D1%81%D1%81%D0%B8%D0%B9%D1%81%D0%BA%D0%B0%D1%8F_%D1%81%D0%BE%D1%86%D0%B8%D0%B0%D0%BB-%D0%B4%D0%B5%D0%BC%D0%BE%D0%BA%D1%80%D0%B0%D1%82%D0%B8%D1%87%D0%B5%D1%81%D0%BA%D0%B0%D1%8F_%D1%80%D0%B0%D0%B1%D0%BE%D1%87%D0%B0%D1%8F_%D0%BF%D0%B0%D1%80%D1%82%D0%B8%D1%8F" TargetMode="External"/><Relationship Id="rId4" Type="http://schemas.openxmlformats.org/officeDocument/2006/relationships/hyperlink" Target="https://ru.wikipedia.org/wiki/%D0%91%D0%BE%D0%BB%D1%8C%D1%88%D0%B5%D0%B2%D0%B8%D0%B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5%D0%B4%D0%B0%D0%BB%D1%8C_%C2%AB%D0%97%D0%B0_%D0%BE%D1%82%D0%B2%D0%B0%D0%B3%D1%83%C2%BB_(%D0%A1%D0%A1%D0%A1%D0%A0)" TargetMode="External"/><Relationship Id="rId3" Type="http://schemas.openxmlformats.org/officeDocument/2006/relationships/hyperlink" Target="https://ru.wikipedia.org/wiki/%D0%9F%D0%B0%D1%80%D1%82%D0%B8%D0%B7%D0%B0%D0%BD" TargetMode="External"/><Relationship Id="rId7" Type="http://schemas.openxmlformats.org/officeDocument/2006/relationships/hyperlink" Target="https://ru.wikipedia.org/wiki/%D0%9C%D0%B5%D0%B4%D0%B0%D0%BB%D1%8C_%C2%AB%D0%9F%D0%B0%D1%80%D1%82%D0%B8%D0%B7%D0%B0%D0%BD%D1%83_%D0%9E%D1%82%D0%B5%D1%87%D0%B5%D1%81%D1%82%D0%B2%D0%B5%D0%BD%D0%BD%D0%BE%D0%B9_%D0%B2%D0%BE%D0%B9%D0%BD%D1%8B%C2%BB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1%80%D0%B4%D0%B5%D0%BD_%D0%9E%D1%82%D0%B5%D1%87%D0%B5%D1%81%D1%82%D0%B2%D0%B5%D0%BD%D0%BD%D0%BE%D0%B9_%D0%B2%D0%BE%D0%B9%D0%BD%D1%8B" TargetMode="External"/><Relationship Id="rId5" Type="http://schemas.openxmlformats.org/officeDocument/2006/relationships/hyperlink" Target="https://ru.wikipedia.org/wiki/%D0%9E%D1%80%D0%B4%D0%B5%D0%BD_%D0%9B%D0%B5%D0%BD%D0%B8%D0%BD%D0%B0" TargetMode="External"/><Relationship Id="rId4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2089" y="456319"/>
            <a:ext cx="9144000" cy="841904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C00000"/>
                </a:solidFill>
              </a:rPr>
              <a:t>Я в Полысаево живу, я город знаю</a:t>
            </a:r>
            <a:endParaRPr lang="ru-RU" sz="4800" b="1" u="sng" dirty="0">
              <a:solidFill>
                <a:srgbClr val="C00000"/>
              </a:solidFill>
            </a:endParaRPr>
          </a:p>
        </p:txBody>
      </p:sp>
      <p:pic>
        <p:nvPicPr>
          <p:cNvPr id="2054" name="Picture 6" descr="http://www.temples.ru/private/f000742/742_014077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29" y="3745404"/>
            <a:ext cx="4139090" cy="311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lib42.ru/storage/images/cultural/1/view/141885261216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7" y="1408930"/>
            <a:ext cx="4768926" cy="28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emoblast.ru/uploads/2012/01/Dvorets-kultury-Rodina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81" y="1408930"/>
            <a:ext cx="4569667" cy="34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8463" y="5122844"/>
            <a:ext cx="2076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1989 год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8563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Григорович Дмитрий Васильевич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(19 марта </a:t>
            </a:r>
            <a:r>
              <a:rPr lang="ru-RU" dirty="0" smtClean="0">
                <a:hlinkClick r:id="rId2" tooltip="1822 год"/>
              </a:rPr>
              <a:t>1822</a:t>
            </a:r>
            <a:r>
              <a:rPr lang="ru-RU" dirty="0"/>
              <a:t> — 22 декабря 1899 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4" name="Picture 2" descr="http://3.bp.blogspot.com/-rMawzTVI6QQ/VA7axLjPH2I/AAAAAAAAAqs/W0QXye9kdjg/s1600/%D0%9A%D1%80%D0%B0%D0%BC%D1%81%D0%BA%D0%BE%D0%B9%2B%D0%93%D1%80%D0%B8%D0%B3%D0%BE%D1%80%D0%BE%D0%B2%D0%B8%D1%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7" y="1836913"/>
            <a:ext cx="338044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2978" y="2051402"/>
            <a:ext cx="645792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Р</a:t>
            </a:r>
            <a:r>
              <a:rPr lang="ru-RU" sz="4000" b="1" dirty="0" smtClean="0"/>
              <a:t>усский писатель</a:t>
            </a:r>
          </a:p>
          <a:p>
            <a:endParaRPr lang="ru-RU" sz="4000" b="1" dirty="0" smtClean="0"/>
          </a:p>
          <a:p>
            <a:r>
              <a:rPr lang="ru-RU" sz="4400" dirty="0" smtClean="0"/>
              <a:t>«Гуттаперчевый мальчик»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4847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Ульяна Громова </a:t>
            </a:r>
            <a:br>
              <a:rPr lang="ru-RU" b="1" dirty="0" smtClean="0"/>
            </a:br>
            <a:r>
              <a:rPr lang="ru-RU" dirty="0" smtClean="0"/>
              <a:t>(03.01.1924 г, расстреляна 16.01.1943 г)</a:t>
            </a:r>
            <a:endParaRPr lang="ru-RU" dirty="0"/>
          </a:p>
        </p:txBody>
      </p:sp>
      <p:pic>
        <p:nvPicPr>
          <p:cNvPr id="4098" name="Picture 2" descr="http://www.molodguard.ru/new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9" y="1575319"/>
            <a:ext cx="3777494" cy="52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s312429.vk.me/v312429628/268e/UJ5ffieqOK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753" y="3514381"/>
            <a:ext cx="3205908" cy="32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2173" y="1678413"/>
            <a:ext cx="745018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Член штаба подпольной антифашистской </a:t>
            </a:r>
            <a:endParaRPr lang="ru-RU" sz="2400" dirty="0" smtClean="0"/>
          </a:p>
          <a:p>
            <a:r>
              <a:rPr lang="ru-RU" sz="2400" dirty="0" smtClean="0"/>
              <a:t>комсомольской организации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«Молодая гвардия», действовавшей в 1942-1943 </a:t>
            </a:r>
            <a:r>
              <a:rPr lang="ru-RU" sz="2400" dirty="0" smtClean="0"/>
              <a:t>годах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smtClean="0"/>
              <a:t>оккупированном </a:t>
            </a:r>
            <a:r>
              <a:rPr lang="ru-RU" sz="2400" dirty="0"/>
              <a:t>гитлеровскими войсками </a:t>
            </a:r>
            <a:endParaRPr lang="ru-RU" sz="2400" dirty="0" smtClean="0"/>
          </a:p>
          <a:p>
            <a:r>
              <a:rPr lang="ru-RU" sz="2400" dirty="0" smtClean="0"/>
              <a:t>городе </a:t>
            </a:r>
            <a:r>
              <a:rPr lang="ru-RU" sz="2400" dirty="0"/>
              <a:t>Краснодоне </a:t>
            </a:r>
            <a:r>
              <a:rPr lang="ru-RU" sz="2400" dirty="0" err="1" smtClean="0"/>
              <a:t>Ворошиловоградской</a:t>
            </a:r>
            <a:r>
              <a:rPr lang="ru-RU" sz="2400" dirty="0" smtClean="0"/>
              <a:t> области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Украинской ССР во </a:t>
            </a:r>
            <a:r>
              <a:rPr lang="ru-RU" sz="2400" dirty="0" smtClean="0"/>
              <a:t>время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Великой Отечественной войны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3600" b="1" dirty="0"/>
              <a:t>Герой Советского Союза</a:t>
            </a:r>
            <a:r>
              <a:rPr lang="ru-RU" sz="2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1427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Задемидко</a:t>
            </a:r>
            <a:r>
              <a:rPr lang="ru-RU" dirty="0" smtClean="0"/>
              <a:t> Александр Николаевич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>
                <a:hlinkClick r:id="rId2" tooltip="22 апреля"/>
              </a:rPr>
              <a:t>22 апреля</a:t>
            </a:r>
            <a:r>
              <a:rPr lang="ru-RU" dirty="0"/>
              <a:t> </a:t>
            </a:r>
            <a:r>
              <a:rPr lang="ru-RU" dirty="0" smtClean="0">
                <a:hlinkClick r:id="rId3" tooltip="1908"/>
              </a:rPr>
              <a:t>1908</a:t>
            </a:r>
            <a:r>
              <a:rPr lang="ru-RU" dirty="0" smtClean="0"/>
              <a:t> -</a:t>
            </a:r>
            <a:r>
              <a:rPr lang="ru-RU" u="sng" dirty="0">
                <a:hlinkClick r:id="rId4" tooltip="17 октября"/>
              </a:rPr>
              <a:t>17 октября</a:t>
            </a:r>
            <a:r>
              <a:rPr lang="ru-RU" dirty="0"/>
              <a:t> </a:t>
            </a:r>
            <a:r>
              <a:rPr lang="ru-RU" dirty="0" smtClean="0">
                <a:hlinkClick r:id="rId5" tooltip="2001"/>
              </a:rPr>
              <a:t>2001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 descr="А. Н. Задемидко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7" y="2026902"/>
            <a:ext cx="2779113" cy="340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787977"/>
              </p:ext>
            </p:extLst>
          </p:nvPr>
        </p:nvGraphicFramePr>
        <p:xfrm>
          <a:off x="3181349" y="1799872"/>
          <a:ext cx="4816897" cy="1371600"/>
        </p:xfrm>
        <a:graphic>
          <a:graphicData uri="http://schemas.openxmlformats.org/drawingml/2006/table">
            <a:tbl>
              <a:tblPr/>
              <a:tblGrid>
                <a:gridCol w="4472683"/>
                <a:gridCol w="344214"/>
              </a:tblGrid>
              <a:tr h="278725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768">
                <a:tc>
                  <a:txBody>
                    <a:bodyPr/>
                    <a:lstStyle/>
                    <a:p>
                      <a:pPr algn="r" fontAlgn="t"/>
                      <a:r>
                        <a:rPr lang="ru-RU" b="1" dirty="0">
                          <a:effectLst/>
                        </a:rPr>
                        <a:t>Народный комиссар по строительству топливных предприятий СССР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2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7" tooltip="19 января"/>
                        </a:rPr>
                        <a:t>19 января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8" tooltip="1946 год"/>
                        </a:rPr>
                        <a:t>1946 года</a:t>
                      </a:r>
                      <a:r>
                        <a:rPr lang="ru-RU" dirty="0">
                          <a:effectLst/>
                        </a:rPr>
                        <a:t> —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9" tooltip="15 марта"/>
                        </a:rPr>
                        <a:t>15 марта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8" tooltip="1946 год"/>
                        </a:rPr>
                        <a:t>1946 года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75076"/>
              </p:ext>
            </p:extLst>
          </p:nvPr>
        </p:nvGraphicFramePr>
        <p:xfrm>
          <a:off x="3183875" y="3206427"/>
          <a:ext cx="4847421" cy="1371600"/>
        </p:xfrm>
        <a:graphic>
          <a:graphicData uri="http://schemas.openxmlformats.org/drawingml/2006/table">
            <a:tbl>
              <a:tblPr/>
              <a:tblGrid>
                <a:gridCol w="4501026"/>
                <a:gridCol w="346395"/>
              </a:tblGrid>
              <a:tr h="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r" fontAlgn="t"/>
                      <a:r>
                        <a:rPr lang="ru-RU" b="1" dirty="0">
                          <a:effectLst/>
                        </a:rPr>
                        <a:t>Министр строительства топливных предприятий СССР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0" tooltip="19 марта"/>
                        </a:rPr>
                        <a:t>19 марта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8" tooltip="1946 год"/>
                        </a:rPr>
                        <a:t>1946 года</a:t>
                      </a:r>
                      <a:r>
                        <a:rPr lang="ru-RU" dirty="0">
                          <a:effectLst/>
                        </a:rPr>
                        <a:t> —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1" tooltip="28 декабря"/>
                        </a:rPr>
                        <a:t>28 декабря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2" tooltip="1948 год"/>
                        </a:rPr>
                        <a:t>1948 года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64112"/>
              </p:ext>
            </p:extLst>
          </p:nvPr>
        </p:nvGraphicFramePr>
        <p:xfrm>
          <a:off x="3216924" y="4745232"/>
          <a:ext cx="4803355" cy="1097280"/>
        </p:xfrm>
        <a:graphic>
          <a:graphicData uri="http://schemas.openxmlformats.org/drawingml/2006/table">
            <a:tbl>
              <a:tblPr/>
              <a:tblGrid>
                <a:gridCol w="4460109"/>
                <a:gridCol w="343246"/>
              </a:tblGrid>
              <a:tr h="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r" fontAlgn="t"/>
                      <a:r>
                        <a:rPr lang="ru-RU" b="1" dirty="0">
                          <a:effectLst/>
                        </a:rPr>
                        <a:t>Председатель </a:t>
                      </a:r>
                      <a:r>
                        <a:rPr lang="ru-RU" b="1" u="sng" dirty="0">
                          <a:solidFill>
                            <a:srgbClr val="A55858"/>
                          </a:solidFill>
                          <a:effectLst/>
                          <a:hlinkClick r:id="rId13" tooltip="Комитет по наблюдению за безопасным ведением работ в промышленности и горному надзору при Совете министров СССР (страница отсутствует)"/>
                        </a:rPr>
                        <a:t>Госгортехнадзора СССР</a:t>
                      </a:r>
                      <a:endParaRPr lang="ru-RU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4" tooltip="Июль"/>
                        </a:rPr>
                        <a:t>июль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5" tooltip="1954 год"/>
                        </a:rPr>
                        <a:t>1954 года</a:t>
                      </a:r>
                      <a:r>
                        <a:rPr lang="ru-RU" dirty="0">
                          <a:effectLst/>
                        </a:rPr>
                        <a:t> —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6" tooltip="2 марта"/>
                        </a:rPr>
                        <a:t>2 марта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7" tooltip="1955 год"/>
                        </a:rPr>
                        <a:t>1955 года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206289"/>
              </p:ext>
            </p:extLst>
          </p:nvPr>
        </p:nvGraphicFramePr>
        <p:xfrm>
          <a:off x="8482988" y="2759693"/>
          <a:ext cx="3459296" cy="1645920"/>
        </p:xfrm>
        <a:graphic>
          <a:graphicData uri="http://schemas.openxmlformats.org/drawingml/2006/table">
            <a:tbl>
              <a:tblPr/>
              <a:tblGrid>
                <a:gridCol w="3212096"/>
                <a:gridCol w="247200"/>
              </a:tblGrid>
              <a:tr h="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r" fontAlgn="t"/>
                      <a:r>
                        <a:rPr lang="ru-RU" b="1" dirty="0">
                          <a:effectLst/>
                        </a:rPr>
                        <a:t>Министр угольной промышленности СССР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6" tooltip="2 марта"/>
                        </a:rPr>
                        <a:t>2 марта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7" tooltip="1955 год"/>
                        </a:rPr>
                        <a:t>1955 года</a:t>
                      </a:r>
                      <a:r>
                        <a:rPr lang="ru-RU" dirty="0">
                          <a:effectLst/>
                        </a:rPr>
                        <a:t> — </a:t>
                      </a:r>
                      <a:endParaRPr lang="ru-RU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u="none" strike="noStrike" dirty="0" smtClean="0">
                          <a:solidFill>
                            <a:srgbClr val="0B0080"/>
                          </a:solidFill>
                          <a:effectLst/>
                          <a:hlinkClick r:id="rId18" tooltip="10 мая"/>
                        </a:rPr>
                        <a:t>10 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8" tooltip="10 мая"/>
                        </a:rPr>
                        <a:t>мая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9" tooltip="1957 год"/>
                        </a:rPr>
                        <a:t>1957 года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5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/>
              <a:t>Владимир Михайлович Комаров</a:t>
            </a:r>
            <a:br>
              <a:rPr lang="ru-RU" sz="6000" b="1" dirty="0"/>
            </a:br>
            <a:r>
              <a:rPr lang="ru-RU" dirty="0" smtClean="0"/>
              <a:t>(</a:t>
            </a:r>
            <a:r>
              <a:rPr lang="ru-RU" dirty="0"/>
              <a:t>16 марта 1927 г</a:t>
            </a:r>
            <a:r>
              <a:rPr lang="ru-RU" dirty="0" smtClean="0"/>
              <a:t>.-погиб 24 </a:t>
            </a:r>
            <a:r>
              <a:rPr lang="ru-RU" dirty="0"/>
              <a:t>апреля 1967 </a:t>
            </a:r>
            <a:r>
              <a:rPr lang="ru-RU" dirty="0" smtClean="0"/>
              <a:t>г.)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9787" y="1825625"/>
            <a:ext cx="619147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-Лётчик-космонавт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-дважды </a:t>
            </a:r>
            <a:r>
              <a:rPr lang="ru-RU" dirty="0"/>
              <a:t>Герой Советского Союза, инженер-полковник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-Командир </a:t>
            </a:r>
            <a:r>
              <a:rPr lang="ru-RU" dirty="0"/>
              <a:t>первого в мире экипажа космического корабля, причём сразу из трёх человек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-Дважды </a:t>
            </a:r>
            <a:r>
              <a:rPr lang="ru-RU" dirty="0"/>
              <a:t>летал на первых кораблях нового типа: Восход-1 и Союз-1. </a:t>
            </a:r>
          </a:p>
        </p:txBody>
      </p:sp>
      <p:pic>
        <p:nvPicPr>
          <p:cNvPr id="3074" name="Picture 2" descr="http://www.compulenta.ru/special/komarov/gfx/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r="19166"/>
          <a:stretch/>
        </p:blipFill>
        <p:spPr bwMode="auto">
          <a:xfrm>
            <a:off x="402680" y="1949985"/>
            <a:ext cx="5337108" cy="38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94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Лев Михайлович </a:t>
            </a:r>
            <a:r>
              <a:rPr lang="ru-RU" b="1" dirty="0" err="1"/>
              <a:t>Доватор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15007" y="1027906"/>
            <a:ext cx="7967950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Родился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20 февраля 1903 г.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Умер после смертельного ранения: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 декабря 1941 г. (38 лет),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http://animalfotos.ru/photo/dd/dd5b9c4b10e69fa6ea902ea960c21ba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26681"/>
            <a:ext cx="314662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6404" y="2106413"/>
            <a:ext cx="7233840" cy="2805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/>
              <a:t>Советский военный деятель, генерал-майор. </a:t>
            </a:r>
            <a:endParaRPr lang="ru-RU" sz="2400" b="1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/>
              <a:t>Герой </a:t>
            </a:r>
            <a:r>
              <a:rPr lang="ru-RU" sz="2400" b="1" dirty="0"/>
              <a:t>Советского Союза</a:t>
            </a:r>
            <a:r>
              <a:rPr lang="ru-RU" sz="24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 </a:t>
            </a:r>
            <a:r>
              <a:rPr lang="ru-RU" sz="2400" b="1" dirty="0"/>
              <a:t>Известен успешными операциями по </a:t>
            </a:r>
            <a:r>
              <a:rPr lang="ru-RU" sz="2400" b="1" dirty="0" smtClean="0"/>
              <a:t>уничтожению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 </a:t>
            </a:r>
            <a:r>
              <a:rPr lang="ru-RU" sz="2400" b="1" dirty="0"/>
              <a:t>войск противника в начальный </a:t>
            </a:r>
            <a:r>
              <a:rPr lang="ru-RU" sz="2400" b="1" dirty="0" smtClean="0"/>
              <a:t>период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 </a:t>
            </a:r>
            <a:r>
              <a:rPr lang="ru-RU" sz="2400" b="1" dirty="0"/>
              <a:t>Великой Отечественной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121458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560" y="89703"/>
            <a:ext cx="10515600" cy="2840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Георгий </a:t>
            </a:r>
            <a:r>
              <a:rPr lang="ru-RU" b="1" dirty="0"/>
              <a:t>Михайлович </a:t>
            </a:r>
            <a:r>
              <a:rPr lang="ru-RU" b="1" dirty="0" smtClean="0"/>
              <a:t>Димитров</a:t>
            </a:r>
            <a:br>
              <a:rPr lang="ru-RU" b="1" dirty="0" smtClean="0"/>
            </a:br>
            <a:r>
              <a:rPr lang="ru-RU" sz="2700" dirty="0" smtClean="0"/>
              <a:t>Рождение:</a:t>
            </a:r>
            <a:r>
              <a:rPr lang="ru-RU" sz="2700" dirty="0" smtClean="0">
                <a:solidFill>
                  <a:srgbClr val="0B0080"/>
                </a:solidFill>
                <a:hlinkClick r:id="rId2" tooltip="18 июня"/>
              </a:rPr>
              <a:t>18 </a:t>
            </a:r>
            <a:r>
              <a:rPr lang="ru-RU" sz="2700" dirty="0">
                <a:solidFill>
                  <a:srgbClr val="0B0080"/>
                </a:solidFill>
                <a:hlinkClick r:id="rId2" tooltip="18 июня"/>
              </a:rPr>
              <a:t>июня</a:t>
            </a:r>
            <a:r>
              <a:rPr lang="ru-RU" sz="2700" dirty="0"/>
              <a:t> </a:t>
            </a:r>
            <a:r>
              <a:rPr lang="ru-RU" sz="2700" dirty="0">
                <a:solidFill>
                  <a:srgbClr val="0B0080"/>
                </a:solidFill>
                <a:hlinkClick r:id="rId3" tooltip="1882 год"/>
              </a:rPr>
              <a:t>1882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err="1">
                <a:solidFill>
                  <a:srgbClr val="0B0080"/>
                </a:solidFill>
                <a:hlinkClick r:id="rId4" tooltip="Ковачевци (Перник)"/>
              </a:rPr>
              <a:t>Ковачевци</a:t>
            </a:r>
            <a:r>
              <a:rPr lang="ru-RU" sz="2700" dirty="0"/>
              <a:t> (</a:t>
            </a:r>
            <a:r>
              <a:rPr lang="ru-RU" sz="2700" dirty="0" err="1"/>
              <a:t>ныне</a:t>
            </a:r>
            <a:r>
              <a:rPr lang="ru-RU" sz="2700" dirty="0" err="1">
                <a:solidFill>
                  <a:srgbClr val="0B0080"/>
                </a:solidFill>
                <a:hlinkClick r:id="rId5" tooltip="Перникская область"/>
              </a:rPr>
              <a:t>Перникская</a:t>
            </a:r>
            <a:r>
              <a:rPr lang="ru-RU" sz="2700" dirty="0">
                <a:solidFill>
                  <a:srgbClr val="0B0080"/>
                </a:solidFill>
                <a:hlinkClick r:id="rId5" tooltip="Перникская область"/>
              </a:rPr>
              <a:t> область</a:t>
            </a:r>
            <a:r>
              <a:rPr lang="ru-RU" sz="2700" dirty="0"/>
              <a:t>),</a:t>
            </a:r>
            <a:r>
              <a:rPr lang="ru-RU" sz="2700" dirty="0">
                <a:solidFill>
                  <a:srgbClr val="0B0080"/>
                </a:solidFill>
                <a:hlinkClick r:id="rId6" tooltip="Княжество Болгария"/>
              </a:rPr>
              <a:t>Княжество </a:t>
            </a:r>
            <a:r>
              <a:rPr lang="ru-RU" sz="2700" dirty="0" smtClean="0">
                <a:solidFill>
                  <a:srgbClr val="0B0080"/>
                </a:solidFill>
                <a:hlinkClick r:id="rId6" tooltip="Княжество Болгария"/>
              </a:rPr>
              <a:t>Болгария</a:t>
            </a:r>
            <a:r>
              <a:rPr lang="ru-RU" sz="2700" dirty="0" smtClean="0">
                <a:solidFill>
                  <a:srgbClr val="0B0080"/>
                </a:solidFill>
              </a:rPr>
              <a:t/>
            </a:r>
            <a:br>
              <a:rPr lang="ru-RU" sz="2700" dirty="0" smtClean="0">
                <a:solidFill>
                  <a:srgbClr val="0B0080"/>
                </a:solidFill>
              </a:rPr>
            </a:br>
            <a:r>
              <a:rPr lang="ru-RU" sz="3100" dirty="0" smtClean="0"/>
              <a:t>Смерть:</a:t>
            </a:r>
            <a:r>
              <a:rPr lang="ru-RU" sz="3100" dirty="0">
                <a:solidFill>
                  <a:srgbClr val="0B0080"/>
                </a:solidFill>
                <a:hlinkClick r:id="rId7" tooltip="2 июля"/>
              </a:rPr>
              <a:t>2 июля</a:t>
            </a:r>
            <a:r>
              <a:rPr lang="ru-RU" sz="3100" dirty="0"/>
              <a:t> </a:t>
            </a:r>
            <a:r>
              <a:rPr lang="ru-RU" sz="3100" dirty="0">
                <a:solidFill>
                  <a:srgbClr val="0B0080"/>
                </a:solidFill>
                <a:hlinkClick r:id="rId8" tooltip="1949 год"/>
              </a:rPr>
              <a:t>1949</a:t>
            </a:r>
            <a:r>
              <a:rPr lang="ru-RU" sz="3100" dirty="0"/>
              <a:t> (67 лет)</a:t>
            </a:r>
            <a:br>
              <a:rPr lang="ru-RU" sz="3100" dirty="0"/>
            </a:br>
            <a:r>
              <a:rPr lang="ru-RU" sz="3100" dirty="0" err="1">
                <a:solidFill>
                  <a:srgbClr val="0B0080"/>
                </a:solidFill>
                <a:hlinkClick r:id="rId9" tooltip="Барвиха"/>
              </a:rPr>
              <a:t>Барвиха</a:t>
            </a:r>
            <a:r>
              <a:rPr lang="ru-RU" sz="3100" dirty="0"/>
              <a:t>, </a:t>
            </a:r>
            <a:r>
              <a:rPr lang="ru-RU" sz="3100" dirty="0">
                <a:solidFill>
                  <a:srgbClr val="0B0080"/>
                </a:solidFill>
                <a:hlinkClick r:id="rId10" tooltip="Московская область"/>
              </a:rPr>
              <a:t>Московская область</a:t>
            </a:r>
            <a:r>
              <a:rPr lang="ru-RU" sz="3100" dirty="0"/>
              <a:t>, </a:t>
            </a:r>
            <a:r>
              <a:rPr lang="ru-RU" sz="3100" dirty="0">
                <a:solidFill>
                  <a:srgbClr val="0B0080"/>
                </a:solidFill>
                <a:hlinkClick r:id="rId11" tooltip="СССР"/>
              </a:rPr>
              <a:t>СССР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Georgi Dimitrov.jpg"/>
          <p:cNvPicPr>
            <a:picLocks noGrp="1" noChangeAspect="1" noChangeArrowheads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6" y="2604676"/>
            <a:ext cx="3005080" cy="387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0650" y="2604676"/>
            <a:ext cx="83397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Д</a:t>
            </a:r>
            <a:r>
              <a:rPr lang="ru-RU" sz="2400" dirty="0" smtClean="0"/>
              <a:t>еятель </a:t>
            </a:r>
            <a:r>
              <a:rPr lang="ru-RU" sz="2400" dirty="0"/>
              <a:t>болгарского и международного коммунистического движения.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Его называли «болгарский </a:t>
            </a:r>
            <a:r>
              <a:rPr lang="ru-RU" sz="2400" dirty="0" smtClean="0">
                <a:hlinkClick r:id="rId13" tooltip="Владимир Ильич Ленин"/>
              </a:rPr>
              <a:t>Ленин</a:t>
            </a:r>
            <a:r>
              <a:rPr lang="ru-RU" sz="2400" dirty="0" smtClean="0"/>
              <a:t>»</a:t>
            </a:r>
            <a:r>
              <a:rPr lang="ru-RU" sz="2400" dirty="0"/>
              <a:t> и вождём болгарского народа, </a:t>
            </a:r>
            <a:r>
              <a:rPr lang="ru-RU" sz="2400" dirty="0" smtClean="0"/>
              <a:t>после </a:t>
            </a:r>
            <a:r>
              <a:rPr lang="ru-RU" sz="2400" dirty="0"/>
              <a:t>смерти в эпоху </a:t>
            </a:r>
            <a:r>
              <a:rPr lang="ru-RU" sz="2400" dirty="0">
                <a:hlinkClick r:id="rId14" tooltip="Социализм"/>
              </a:rPr>
              <a:t>социализма</a:t>
            </a:r>
            <a:r>
              <a:rPr lang="ru-RU" sz="2400" dirty="0"/>
              <a:t> в Болгарии ему был </a:t>
            </a:r>
            <a:r>
              <a:rPr lang="ru-RU" sz="2400" dirty="0" smtClean="0"/>
              <a:t>построен</a:t>
            </a:r>
            <a:r>
              <a:rPr lang="ru-RU" sz="2400" dirty="0"/>
              <a:t> </a:t>
            </a:r>
            <a:r>
              <a:rPr lang="ru-RU" sz="2400" dirty="0">
                <a:hlinkClick r:id="rId15" tooltip="Мавзолей Георгия Димитрова"/>
              </a:rPr>
              <a:t>мавзолей</a:t>
            </a:r>
            <a:r>
              <a:rPr lang="ru-RU" sz="2400" dirty="0"/>
              <a:t> в </a:t>
            </a:r>
            <a:r>
              <a:rPr lang="ru-RU" sz="2400" dirty="0" smtClean="0">
                <a:hlinkClick r:id="rId16" tooltip="София"/>
              </a:rPr>
              <a:t>Софии</a:t>
            </a:r>
            <a:r>
              <a:rPr lang="ru-RU" sz="2400" dirty="0" smtClean="0"/>
              <a:t> наподобие</a:t>
            </a:r>
            <a:r>
              <a:rPr lang="ru-RU" sz="2400" dirty="0"/>
              <a:t> </a:t>
            </a:r>
            <a:r>
              <a:rPr lang="ru-RU" sz="2400" dirty="0">
                <a:hlinkClick r:id="rId17" tooltip="Мавзолей Ленина"/>
              </a:rPr>
              <a:t>ленинского</a:t>
            </a:r>
            <a:r>
              <a:rPr lang="ru-RU" sz="2400" dirty="0"/>
              <a:t>.</a:t>
            </a:r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Жукова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01631" y="1900989"/>
            <a:ext cx="9102982" cy="131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Названа в честь Алексея Жукова (1902–1919)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Кольчугинского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восстания 1919 г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8360" y="3793801"/>
            <a:ext cx="9294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решения исполнительно комитета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Полысаевского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поселкового совета «О переименовании переулков № 2,3,4 на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Соцгородке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№ 18 от 12.04.1954 г.: «… Переулок «4» наименовать улицей им. Жукова».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9945"/>
          </a:xfrm>
        </p:spPr>
        <p:txBody>
          <a:bodyPr>
            <a:normAutofit fontScale="90000"/>
          </a:bodyPr>
          <a:lstStyle/>
          <a:p>
            <a:pPr marL="457200" lvl="1" indent="-45720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Константин </a:t>
            </a:r>
            <a:r>
              <a:rPr lang="ru-RU" sz="4900" b="1" dirty="0"/>
              <a:t>Сергеевич Заслонов</a:t>
            </a:r>
            <a:br>
              <a:rPr lang="ru-RU" sz="4900" b="1" dirty="0"/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Родился: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января 1910 г.,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551A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Осташков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Тверская губерния, Украина, Российская империя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Умер: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 ноября 1942 г. (32 года), деревня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Куповать,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551A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Сенненский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551A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район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Витебская область, Беларусь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b="1" dirty="0"/>
          </a:p>
        </p:txBody>
      </p:sp>
      <p:pic>
        <p:nvPicPr>
          <p:cNvPr id="3074" name="Picture 2" descr="http://www.tverlife.ru/img/news/60343/33422_329_246.jpg?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7" y="2153023"/>
            <a:ext cx="3014564" cy="43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115416"/>
            <a:ext cx="184731" cy="230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 descr="http://nezabudem.net/uploads/place_photo/613/ZaslonovKonstSerg_mogila_nadgrplita_Ors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795" y="2152204"/>
            <a:ext cx="3428999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8111" y="2237602"/>
            <a:ext cx="505875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-Советский </a:t>
            </a:r>
            <a:r>
              <a:rPr lang="ru-RU" sz="2800" b="1" dirty="0"/>
              <a:t>партизан </a:t>
            </a:r>
            <a:endParaRPr lang="ru-RU" sz="2800" b="1" dirty="0" smtClean="0"/>
          </a:p>
          <a:p>
            <a:r>
              <a:rPr lang="ru-RU" sz="2800" b="1" dirty="0" smtClean="0"/>
              <a:t>в </a:t>
            </a:r>
            <a:r>
              <a:rPr lang="ru-RU" sz="2800" b="1" dirty="0"/>
              <a:t>годы Великой </a:t>
            </a:r>
            <a:r>
              <a:rPr lang="ru-RU" sz="2800" b="1" dirty="0" smtClean="0"/>
              <a:t>Отечественной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войны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-Командир </a:t>
            </a:r>
            <a:r>
              <a:rPr lang="ru-RU" sz="2800" b="1" dirty="0"/>
              <a:t>партизанского </a:t>
            </a:r>
            <a:endParaRPr lang="ru-RU" sz="2800" b="1" dirty="0" smtClean="0"/>
          </a:p>
          <a:p>
            <a:r>
              <a:rPr lang="ru-RU" sz="2800" b="1" dirty="0" smtClean="0"/>
              <a:t>отряда </a:t>
            </a:r>
            <a:r>
              <a:rPr lang="ru-RU" sz="2800" b="1" dirty="0"/>
              <a:t>и бригады, </a:t>
            </a:r>
            <a:endParaRPr lang="ru-RU" sz="2800" b="1" dirty="0" smtClean="0"/>
          </a:p>
          <a:p>
            <a:r>
              <a:rPr lang="ru-RU" sz="2800" b="1" dirty="0" smtClean="0"/>
              <a:t>с </a:t>
            </a:r>
            <a:r>
              <a:rPr lang="ru-RU" sz="2800" b="1" dirty="0"/>
              <a:t>октября 1942 командующий </a:t>
            </a:r>
            <a:endParaRPr lang="ru-RU" sz="2800" b="1" dirty="0" smtClean="0"/>
          </a:p>
          <a:p>
            <a:r>
              <a:rPr lang="ru-RU" sz="2800" b="1" dirty="0" smtClean="0"/>
              <a:t>всеми </a:t>
            </a:r>
            <a:r>
              <a:rPr lang="ru-RU" sz="2800" b="1" dirty="0"/>
              <a:t>партизанскими </a:t>
            </a:r>
            <a:endParaRPr lang="ru-RU" sz="2800" b="1" dirty="0" smtClean="0"/>
          </a:p>
          <a:p>
            <a:r>
              <a:rPr lang="ru-RU" sz="2800" b="1" dirty="0" smtClean="0"/>
              <a:t>силами </a:t>
            </a:r>
            <a:r>
              <a:rPr lang="ru-RU" sz="2800" b="1" dirty="0"/>
              <a:t>оршанской зоны. </a:t>
            </a:r>
            <a:endParaRPr lang="ru-RU" sz="2800" b="1" dirty="0" smtClean="0"/>
          </a:p>
          <a:p>
            <a:r>
              <a:rPr lang="ru-RU" sz="2800" b="1" dirty="0" smtClean="0"/>
              <a:t>-Герой </a:t>
            </a:r>
            <a:r>
              <a:rPr lang="ru-RU" sz="2800" b="1" dirty="0"/>
              <a:t>Советского Союза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посмертно. </a:t>
            </a:r>
          </a:p>
        </p:txBody>
      </p:sp>
    </p:spTree>
    <p:extLst>
      <p:ext uri="{BB962C8B-B14F-4D97-AF65-F5344CB8AC3E}">
        <p14:creationId xmlns:p14="http://schemas.microsoft.com/office/powerpoint/2010/main" val="17032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61959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улица самая длинная в нашем городе?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086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упская Надежда Константинов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1" y="1775370"/>
            <a:ext cx="3297945" cy="478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90732" y="381578"/>
            <a:ext cx="9210535" cy="1292662"/>
          </a:xfrm>
          <a:prstGeom prst="rect">
            <a:avLst/>
          </a:prstGeom>
          <a:solidFill>
            <a:srgbClr val="F4E7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Крупская Надежда Константиновна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 февраля 1869 года - 27 февраля 1939 года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1041" y="2421212"/>
            <a:ext cx="71646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Российская революционерка, советский государственный партийный, общественный и культурный деятель</a:t>
            </a: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Почётный член АН СССР. </a:t>
            </a:r>
            <a:endParaRPr lang="ru-RU" sz="28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</a:rPr>
              <a:t>Жена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Владимира Ильича </a:t>
            </a: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</a:rPr>
              <a:t>Ульянова - Ленина.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741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eslk.ucoz.ru/_ph/6/3435457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080" y="925418"/>
            <a:ext cx="8143929" cy="54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422" y="328531"/>
            <a:ext cx="44948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Я в Полысаево живу, я город знаю?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Знаю ли я все улицы?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Знаю ли я чьими </a:t>
            </a:r>
            <a:r>
              <a:rPr lang="ru-RU" b="1" dirty="0" smtClean="0">
                <a:solidFill>
                  <a:srgbClr val="C00000"/>
                </a:solidFill>
              </a:rPr>
              <a:t>именами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названы улицы моего родного города?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0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217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Игорь Васильевич Курчатов</a:t>
            </a:r>
            <a:br>
              <a:rPr lang="ru-RU" sz="4800" b="1" dirty="0"/>
            </a:br>
            <a:r>
              <a:rPr lang="ru-RU" sz="4000" dirty="0" smtClean="0"/>
              <a:t>12.01.1903 </a:t>
            </a:r>
            <a:r>
              <a:rPr lang="ru-RU" sz="4000" dirty="0"/>
              <a:t>- 07.02.1960</a:t>
            </a:r>
            <a:r>
              <a:rPr lang="ru-RU" sz="4800" b="1" dirty="0"/>
              <a:t/>
            </a:r>
            <a:br>
              <a:rPr lang="ru-RU" sz="4800" b="1" dirty="0"/>
            </a:br>
            <a:endParaRPr lang="ru-RU" sz="4800" dirty="0"/>
          </a:p>
        </p:txBody>
      </p:sp>
      <p:pic>
        <p:nvPicPr>
          <p:cNvPr id="2050" name="Picture 2" descr="КУРЧАТОВ Игорь Васильевич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6" y="1382216"/>
            <a:ext cx="3424288" cy="51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2848" y="1210536"/>
            <a:ext cx="81414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Советский физик, «отец» советской атомной бомбы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Основатель и первый директор Института атомной энергии с 1943 по 1960 годы, главный научный руководитель атомной проблемы в СССР, один из основоположников использования ядерной энергии в мирных целях. </a:t>
            </a:r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Академик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АН СССР. 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33022" y="4626856"/>
            <a:ext cx="8806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Трижды Герой Социалистического Труда (1949, 1951, 1954)</a:t>
            </a:r>
            <a:b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Кавалер пяти Орденов Ленина </a:t>
            </a:r>
            <a:b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Кавалер двух Орденов Трудового Красного Знамени </a:t>
            </a:r>
            <a:b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Награжден медалью «За победу над Германией»</a:t>
            </a:r>
            <a:b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Награжден медалью «За оборону Севастополя»</a:t>
            </a:r>
            <a:b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Четырежды лауреат Сталинской премии (1942, 1949, 1951, 1954) </a:t>
            </a:r>
            <a:b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Лауреат Ленинской премии (1957)</a:t>
            </a:r>
            <a:b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Награжден Золотой медалью имени </a:t>
            </a:r>
            <a:r>
              <a:rPr lang="ru-RU" sz="16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Л.Эйлера</a:t>
            </a: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 Академии наук СССР</a:t>
            </a:r>
            <a:b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Награжден Серебряной медалью Мира имени </a:t>
            </a:r>
            <a:r>
              <a:rPr lang="ru-RU" sz="16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Жолио</a:t>
            </a: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-Кюри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464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07624"/>
            <a:ext cx="9144000" cy="82286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Аксаков Сергей Тимофеевич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42138" y="1320800"/>
            <a:ext cx="6829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Русский писатель, чиновник и общественный деятель, </a:t>
            </a:r>
            <a:endParaRPr lang="ru-RU" b="1" dirty="0" smtClean="0"/>
          </a:p>
          <a:p>
            <a:pPr algn="ctr"/>
            <a:r>
              <a:rPr lang="ru-RU" b="1" dirty="0" smtClean="0"/>
              <a:t>литературный </a:t>
            </a:r>
            <a:r>
              <a:rPr lang="ru-RU" b="1" dirty="0"/>
              <a:t>и театральный критик, мемуарист</a:t>
            </a:r>
            <a:r>
              <a:rPr lang="ru-RU" b="1" dirty="0" smtClean="0"/>
              <a:t>,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автор книг о рыбалке и </a:t>
            </a:r>
            <a:r>
              <a:rPr lang="ru-RU" b="1" dirty="0" smtClean="0"/>
              <a:t>охоте, </a:t>
            </a:r>
            <a:r>
              <a:rPr lang="ru-RU" b="1" u="sng" dirty="0" smtClean="0"/>
              <a:t>автор сказки «Аленький цветочек»</a:t>
            </a:r>
            <a:endParaRPr lang="ru-RU" b="1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117" y="2410640"/>
            <a:ext cx="4391987" cy="4047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1002" y="3690651"/>
            <a:ext cx="1931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1791 г.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430439" y="3841744"/>
            <a:ext cx="1931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1859 г.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71689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s00.infourok.ru/images/doc/223/21522/1/64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274"/>
            <a:ext cx="8344959" cy="62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37191" y="155652"/>
            <a:ext cx="6857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Русский, советский писатель, фольклорист, публицист, журналист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</a:t>
            </a:r>
            <a:r>
              <a:rPr lang="ru-RU" b="1" dirty="0"/>
              <a:t>впервые выполнил литературную обработку уральских сказов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Годы жизни 1879 - 1950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99512" y="1498295"/>
            <a:ext cx="32950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Автор сказов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Малахитовая шкатулка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Каменный цветок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Серебряное копытце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Медной горы хозяйка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77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err="1" smtClean="0"/>
              <a:t>Ба́уман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Никола́й</a:t>
            </a:r>
            <a:r>
              <a:rPr lang="ru-RU" sz="4800" b="1" dirty="0" smtClean="0"/>
              <a:t> </a:t>
            </a:r>
            <a:r>
              <a:rPr lang="ru-RU" sz="4800" b="1" dirty="0" err="1"/>
              <a:t>Эрне́стович</a:t>
            </a:r>
            <a:r>
              <a:rPr lang="ru-RU" sz="4800" b="1" dirty="0"/>
              <a:t> </a:t>
            </a:r>
            <a:r>
              <a:rPr lang="ru-RU" sz="4800" dirty="0"/>
              <a:t> 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(</a:t>
            </a:r>
            <a:r>
              <a:rPr lang="ru-RU" sz="4800" u="sng" dirty="0">
                <a:hlinkClick r:id="rId2" tooltip="1873"/>
              </a:rPr>
              <a:t>1873</a:t>
            </a:r>
            <a:r>
              <a:rPr lang="ru-RU" sz="4800" dirty="0"/>
              <a:t>—</a:t>
            </a:r>
            <a:r>
              <a:rPr lang="ru-RU" sz="4800" dirty="0">
                <a:hlinkClick r:id="rId3" tooltip="1905"/>
              </a:rPr>
              <a:t>1905</a:t>
            </a:r>
            <a:r>
              <a:rPr lang="ru-RU" sz="4800" dirty="0" smtClean="0"/>
              <a:t>)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72" y="1825625"/>
            <a:ext cx="70654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Российский </a:t>
            </a:r>
            <a:r>
              <a:rPr lang="ru-RU" sz="3200" dirty="0"/>
              <a:t>революционер,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деятель</a:t>
            </a:r>
            <a:r>
              <a:rPr lang="ru-RU" sz="3200" dirty="0"/>
              <a:t> </a:t>
            </a:r>
            <a:r>
              <a:rPr lang="ru-RU" sz="3200" u="sng" dirty="0">
                <a:hlinkClick r:id="rId4" tooltip="Большевик"/>
              </a:rPr>
              <a:t>большевистского крыла</a:t>
            </a:r>
            <a:r>
              <a:rPr lang="ru-RU" sz="3200" dirty="0"/>
              <a:t> </a:t>
            </a:r>
            <a:r>
              <a:rPr lang="ru-RU" sz="3200" dirty="0" smtClean="0">
                <a:hlinkClick r:id="rId5" tooltip="Российская социал-демократическая рабочая партия"/>
              </a:rPr>
              <a:t>РСДРП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 в его часть </a:t>
            </a:r>
            <a:r>
              <a:rPr lang="ru-RU" sz="3200" dirty="0" smtClean="0"/>
              <a:t> </a:t>
            </a:r>
            <a:r>
              <a:rPr lang="ru-RU" sz="3200" dirty="0"/>
              <a:t>наш университет</a:t>
            </a:r>
            <a:r>
              <a:rPr lang="ru-RU" sz="3200" dirty="0" smtClean="0"/>
              <a:t>,</a:t>
            </a:r>
          </a:p>
          <a:p>
            <a:pPr marL="0" indent="0">
              <a:buNone/>
            </a:pPr>
            <a:r>
              <a:rPr lang="ru-RU" sz="3200" dirty="0"/>
              <a:t> </a:t>
            </a:r>
            <a:r>
              <a:rPr lang="ru-RU" sz="3200" dirty="0">
                <a:hlinkClick r:id="rId6"/>
              </a:rPr>
              <a:t>МГТУ им. Н.Э. Баумана</a:t>
            </a:r>
            <a:endParaRPr lang="ru-RU" sz="3200" dirty="0"/>
          </a:p>
        </p:txBody>
      </p:sp>
      <p:pic>
        <p:nvPicPr>
          <p:cNvPr id="1026" name="Picture 2" descr="http://www.elitat.ru/one/3067/13498854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55" y="1825625"/>
            <a:ext cx="4405332" cy="489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3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dirty="0" err="1" smtClean="0"/>
              <a:t>Бизяев</a:t>
            </a:r>
            <a:r>
              <a:rPr lang="ru-RU" sz="6700" b="1" dirty="0" smtClean="0"/>
              <a:t> Дмитрий Иванович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(1919-1990 </a:t>
            </a:r>
            <a:r>
              <a:rPr lang="ru-RU" dirty="0" err="1" smtClean="0"/>
              <a:t>гг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0" name="Picture 2" descr="Бизяев Дмитрий Иванович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925" y="1849424"/>
            <a:ext cx="3382178" cy="482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0502" y="2321321"/>
            <a:ext cx="569598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Лётчик-штурмовик, </a:t>
            </a:r>
            <a:endParaRPr lang="ru-RU" sz="4000" dirty="0" smtClean="0"/>
          </a:p>
          <a:p>
            <a:r>
              <a:rPr lang="ru-RU" sz="4000" dirty="0" smtClean="0"/>
              <a:t>Герой </a:t>
            </a:r>
            <a:r>
              <a:rPr lang="ru-RU" sz="4000" dirty="0"/>
              <a:t>Советского Союза, </a:t>
            </a:r>
            <a:endParaRPr lang="ru-RU" sz="4000" dirty="0" smtClean="0"/>
          </a:p>
          <a:p>
            <a:r>
              <a:rPr lang="ru-RU" sz="4000" dirty="0" smtClean="0"/>
              <a:t>гвардии полковник.</a:t>
            </a:r>
          </a:p>
          <a:p>
            <a:r>
              <a:rPr lang="ru-RU" sz="4000" dirty="0" smtClean="0"/>
              <a:t>До войны жил и работал </a:t>
            </a:r>
          </a:p>
          <a:p>
            <a:r>
              <a:rPr lang="ru-RU" sz="4000" dirty="0" smtClean="0"/>
              <a:t>в г. Ленинск-Кузнецком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538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/>
              <a:t>Бурденко Николай </a:t>
            </a:r>
            <a:r>
              <a:rPr lang="ru-RU" sz="6000" b="1" dirty="0" smtClean="0"/>
              <a:t>Нилович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(1876 -1946 </a:t>
            </a:r>
            <a:r>
              <a:rPr lang="ru-RU" dirty="0" err="1" smtClean="0"/>
              <a:t>гг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620" y="1695795"/>
            <a:ext cx="741997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усский </a:t>
            </a:r>
            <a:r>
              <a:rPr lang="ru-RU" dirty="0"/>
              <a:t>и советский хирург,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организатор </a:t>
            </a:r>
            <a:r>
              <a:rPr lang="ru-RU" dirty="0"/>
              <a:t>здравоохранения,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основоположник </a:t>
            </a:r>
            <a:r>
              <a:rPr lang="ru-RU" dirty="0"/>
              <a:t>советской нейрохирургии, главный хирург Красной Армии в 1937-1946 </a:t>
            </a:r>
            <a:r>
              <a:rPr lang="ru-RU" dirty="0" err="1" smtClean="0"/>
              <a:t>гг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академик </a:t>
            </a:r>
            <a:r>
              <a:rPr lang="ru-RU" dirty="0"/>
              <a:t>АН СССР,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академик </a:t>
            </a:r>
            <a:r>
              <a:rPr lang="ru-RU" dirty="0"/>
              <a:t>и первый президент АМН СССР,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Герой </a:t>
            </a:r>
            <a:r>
              <a:rPr lang="ru-RU" dirty="0"/>
              <a:t>Социалистического Труда,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генерал-полковник</a:t>
            </a:r>
          </a:p>
          <a:p>
            <a:pPr marL="0" indent="0">
              <a:buNone/>
            </a:pPr>
            <a:r>
              <a:rPr lang="ru-RU" dirty="0" smtClean="0"/>
              <a:t>Его именем назван НИИ нейрохирургии</a:t>
            </a:r>
            <a:endParaRPr lang="ru-RU" dirty="0"/>
          </a:p>
        </p:txBody>
      </p:sp>
      <p:pic>
        <p:nvPicPr>
          <p:cNvPr id="3074" name="Picture 2" descr="http://myfront.in.ua/public/Byografy/%D0%91/BurdenkoH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785" y="1638300"/>
            <a:ext cx="393382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1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Вахтангов Евгений </a:t>
            </a:r>
            <a:r>
              <a:rPr lang="ru-RU" b="1" dirty="0" err="1" smtClean="0"/>
              <a:t>Багратионович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01.02.1883 г. -29.05.1922 г.</a:t>
            </a:r>
            <a:endParaRPr lang="ru-RU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3885877"/>
            <a:ext cx="21672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://player.myshared.ru/964646/data/images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1230633"/>
            <a:ext cx="220027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ussianlandmarks.files.wordpress.com/2015/05/img_49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03" y="3885877"/>
            <a:ext cx="3931258" cy="294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404" y="2004596"/>
            <a:ext cx="73092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Российский и советский актёр, театральный режиссёр, основатель и руководитель Студенческой драматической студии, которая в 1921 году стала 3-й Студией МХТ, а с 1926 года - Театром им. Евгения Вахтангова.</a:t>
            </a:r>
          </a:p>
        </p:txBody>
      </p:sp>
    </p:spTree>
    <p:extLst>
      <p:ext uri="{BB962C8B-B14F-4D97-AF65-F5344CB8AC3E}">
        <p14:creationId xmlns:p14="http://schemas.microsoft.com/office/powerpoint/2010/main" val="34545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247" y="272585"/>
            <a:ext cx="10515600" cy="1325563"/>
          </a:xfrm>
        </p:spPr>
        <p:txBody>
          <a:bodyPr/>
          <a:lstStyle/>
          <a:p>
            <a:r>
              <a:rPr lang="ru-RU" b="1" dirty="0" smtClean="0"/>
              <a:t>Лёня Голиков 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sz="3600" b="1" dirty="0" smtClean="0"/>
              <a:t>родился 17.06.1926 г., погиб 24.01.1943 г.)</a:t>
            </a:r>
            <a:endParaRPr lang="ru-RU" b="1" dirty="0"/>
          </a:p>
        </p:txBody>
      </p:sp>
      <p:pic>
        <p:nvPicPr>
          <p:cNvPr id="2050" name="Picture 2" descr="Leonid Goliko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4" y="1997932"/>
            <a:ext cx="2703172" cy="364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7133" y="1736322"/>
            <a:ext cx="3495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  <a:r>
              <a:rPr lang="ru-RU" sz="2800" b="1" dirty="0" smtClean="0"/>
              <a:t>Подросток-</a:t>
            </a:r>
            <a:r>
              <a:rPr lang="ru-RU" sz="2800" b="1" dirty="0" smtClean="0">
                <a:hlinkClick r:id="rId3" tooltip="Партизан"/>
              </a:rPr>
              <a:t>партизан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49277" y="2521152"/>
            <a:ext cx="875585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Награды</a:t>
            </a:r>
            <a:endParaRPr lang="ru-RU" sz="2800" b="1" dirty="0"/>
          </a:p>
          <a:p>
            <a:r>
              <a:rPr lang="ru-RU" sz="2800" b="1" dirty="0">
                <a:hlinkClick r:id="rId4" tooltip="Герой Советского Союза"/>
              </a:rPr>
              <a:t>Герой Советского </a:t>
            </a:r>
            <a:r>
              <a:rPr lang="ru-RU" sz="2800" b="1" dirty="0" smtClean="0">
                <a:hlinkClick r:id="rId4" tooltip="Герой Советского Союза"/>
              </a:rPr>
              <a:t>Союза</a:t>
            </a:r>
            <a:endParaRPr lang="ru-RU" sz="2800" b="1" dirty="0"/>
          </a:p>
          <a:p>
            <a:r>
              <a:rPr lang="ru-RU" sz="2800" b="1" dirty="0">
                <a:hlinkClick r:id="rId5" tooltip="Орден Ленина"/>
              </a:rPr>
              <a:t>Орден </a:t>
            </a:r>
            <a:r>
              <a:rPr lang="ru-RU" sz="2800" b="1" dirty="0" smtClean="0">
                <a:hlinkClick r:id="rId5" tooltip="Орден Ленина"/>
              </a:rPr>
              <a:t>Ленина</a:t>
            </a:r>
            <a:endParaRPr lang="ru-RU" sz="2800" b="1" dirty="0"/>
          </a:p>
          <a:p>
            <a:r>
              <a:rPr lang="ru-RU" sz="2800" b="1" dirty="0">
                <a:hlinkClick r:id="rId6" tooltip="Орден Отечественной войны"/>
              </a:rPr>
              <a:t>Орден Отечественной войны</a:t>
            </a:r>
            <a:r>
              <a:rPr lang="ru-RU" sz="2800" b="1" dirty="0"/>
              <a:t> I </a:t>
            </a:r>
            <a:r>
              <a:rPr lang="ru-RU" sz="2800" b="1" dirty="0" smtClean="0"/>
              <a:t>степени</a:t>
            </a:r>
            <a:endParaRPr lang="ru-RU" sz="2800" b="1" dirty="0"/>
          </a:p>
          <a:p>
            <a:r>
              <a:rPr lang="ru-RU" sz="2800" b="1" u="sng" dirty="0">
                <a:hlinkClick r:id="rId7" tooltip="Медаль «Партизану Отечественной войны»"/>
              </a:rPr>
              <a:t>Медаль «Партизану Отечественной войны»</a:t>
            </a:r>
            <a:r>
              <a:rPr lang="ru-RU" sz="2800" b="1" dirty="0"/>
              <a:t> II </a:t>
            </a:r>
            <a:r>
              <a:rPr lang="ru-RU" sz="2800" b="1" dirty="0" smtClean="0"/>
              <a:t>степени</a:t>
            </a:r>
            <a:endParaRPr lang="ru-RU" sz="2800" b="1" dirty="0"/>
          </a:p>
          <a:p>
            <a:r>
              <a:rPr lang="ru-RU" sz="2800" b="1" dirty="0">
                <a:hlinkClick r:id="rId8" tooltip="Медаль «За отвагу» (СССР)"/>
              </a:rPr>
              <a:t>Медаль «За </a:t>
            </a:r>
            <a:r>
              <a:rPr lang="ru-RU" sz="2800" b="1" dirty="0" smtClean="0">
                <a:hlinkClick r:id="rId8" tooltip="Медаль «За отвагу» (СССР)"/>
              </a:rPr>
              <a:t>отвагу»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2052" name="Picture 4" descr="https://upload.wikimedia.org/wikipedia/commons/thumb/7/74/Leonid_Golikov_%28Monument%29.jpg/260px-Leonid_Golikov_%28Monument%2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633" y="302482"/>
            <a:ext cx="2476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8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595</Words>
  <Application>Microsoft Office PowerPoint</Application>
  <PresentationFormat>Широкоэкранный</PresentationFormat>
  <Paragraphs>124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Тема Office</vt:lpstr>
      <vt:lpstr>Я в Полысаево живу, я город знаю</vt:lpstr>
      <vt:lpstr>Презентация PowerPoint</vt:lpstr>
      <vt:lpstr>Аксаков Сергей Тимофеевич</vt:lpstr>
      <vt:lpstr>Презентация PowerPoint</vt:lpstr>
      <vt:lpstr>Ба́уман Никола́й Эрне́стович   (1873—1905)</vt:lpstr>
      <vt:lpstr>Бизяев Дмитрий Иванович  (1919-1990 гг)</vt:lpstr>
      <vt:lpstr>Бурденко Николай Нилович  (1876 -1946 гг)</vt:lpstr>
      <vt:lpstr>Вахтангов Евгений Багратионович 01.02.1883 г. -29.05.1922 г.</vt:lpstr>
      <vt:lpstr>Лёня Голиков  (родился 17.06.1926 г., погиб 24.01.1943 г.)</vt:lpstr>
      <vt:lpstr>Григорович Дмитрий Васильевич (19 марта 1822 — 22 декабря 1899 )</vt:lpstr>
      <vt:lpstr>Ульяна Громова  (03.01.1924 г, расстреляна 16.01.1943 г)</vt:lpstr>
      <vt:lpstr>Задемидко Александр Николаевич  (22 апреля 1908 -17 октября 2001)</vt:lpstr>
      <vt:lpstr>Владимир Михайлович Комаров (16 марта 1927 г.-погиб 24 апреля 1967 г.)</vt:lpstr>
      <vt:lpstr>Лев Михайлович Доватор </vt:lpstr>
      <vt:lpstr>   Георгий Михайлович Димитров Рождение:18 июня 1882 Ковачевци (нынеПерникская область),Княжество Болгария Смерть:2 июля 1949 (67 лет) Барвиха, Московская область, СССР    </vt:lpstr>
      <vt:lpstr>Улица Жукова </vt:lpstr>
      <vt:lpstr> Константин Сергеевич Заслонов Родился:7 января 1910 г., Осташков, Тверская губерния, Украина, Российская империя Умер:14 ноября 1942 г. (32 года), деревня Куповать,Сенненский район, Витебская область, Беларусь  </vt:lpstr>
      <vt:lpstr>Какая улица самая длинная в нашем городе?</vt:lpstr>
      <vt:lpstr>Крупская Надежда Константиновна 26 февраля 1869 года - 27 февраля 1939 года </vt:lpstr>
      <vt:lpstr>Игорь Васильевич Курчатов 12.01.1903 - 07.02.1960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в Полысаево живу, я город знаю</dc:title>
  <dc:creator>Наталья</dc:creator>
  <cp:lastModifiedBy>Наталья</cp:lastModifiedBy>
  <cp:revision>27</cp:revision>
  <dcterms:created xsi:type="dcterms:W3CDTF">2015-10-20T13:53:26Z</dcterms:created>
  <dcterms:modified xsi:type="dcterms:W3CDTF">2018-12-11T07:53:11Z</dcterms:modified>
</cp:coreProperties>
</file>